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79" r:id="rId3"/>
    <p:sldId id="257" r:id="rId4"/>
    <p:sldId id="258" r:id="rId5"/>
    <p:sldId id="259" r:id="rId6"/>
    <p:sldId id="261" r:id="rId7"/>
    <p:sldId id="262" r:id="rId8"/>
    <p:sldId id="260" r:id="rId9"/>
    <p:sldId id="268" r:id="rId10"/>
    <p:sldId id="264" r:id="rId11"/>
    <p:sldId id="265" r:id="rId12"/>
    <p:sldId id="267" r:id="rId13"/>
    <p:sldId id="269" r:id="rId14"/>
    <p:sldId id="270" r:id="rId15"/>
    <p:sldId id="272" r:id="rId16"/>
    <p:sldId id="273" r:id="rId17"/>
    <p:sldId id="274" r:id="rId18"/>
    <p:sldId id="276" r:id="rId19"/>
    <p:sldId id="278" r:id="rId20"/>
    <p:sldId id="280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C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41FC-944F-4C37-AD7C-03D32183808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E2FB-E53C-4458-A8CC-F44D3A6B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674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41FC-944F-4C37-AD7C-03D32183808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E2FB-E53C-4458-A8CC-F44D3A6B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370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41FC-944F-4C37-AD7C-03D32183808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E2FB-E53C-4458-A8CC-F44D3A6B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41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41FC-944F-4C37-AD7C-03D32183808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E2FB-E53C-4458-A8CC-F44D3A6B413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4925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41FC-944F-4C37-AD7C-03D32183808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E2FB-E53C-4458-A8CC-F44D3A6B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6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41FC-944F-4C37-AD7C-03D32183808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E2FB-E53C-4458-A8CC-F44D3A6B413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551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41FC-944F-4C37-AD7C-03D32183808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E2FB-E53C-4458-A8CC-F44D3A6B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751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41FC-944F-4C37-AD7C-03D32183808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E2FB-E53C-4458-A8CC-F44D3A6B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1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41FC-944F-4C37-AD7C-03D32183808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E2FB-E53C-4458-A8CC-F44D3A6B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065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41FC-944F-4C37-AD7C-03D32183808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E2FB-E53C-4458-A8CC-F44D3A6B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58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41FC-944F-4C37-AD7C-03D32183808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E2FB-E53C-4458-A8CC-F44D3A6B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88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41FC-944F-4C37-AD7C-03D32183808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E2FB-E53C-4458-A8CC-F44D3A6B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36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41FC-944F-4C37-AD7C-03D32183808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E2FB-E53C-4458-A8CC-F44D3A6B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506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41FC-944F-4C37-AD7C-03D32183808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E2FB-E53C-4458-A8CC-F44D3A6B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61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41FC-944F-4C37-AD7C-03D32183808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E2FB-E53C-4458-A8CC-F44D3A6B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339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41FC-944F-4C37-AD7C-03D32183808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E2FB-E53C-4458-A8CC-F44D3A6B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880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41FC-944F-4C37-AD7C-03D32183808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E2FB-E53C-4458-A8CC-F44D3A6B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1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941FC-944F-4C37-AD7C-03D32183808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E2FB-E53C-4458-A8CC-F44D3A6B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455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DB941FC-944F-4C37-AD7C-03D32183808D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2EE2FB-E53C-4458-A8CC-F44D3A6B4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757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33.jpg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013176"/>
            <a:ext cx="4860032" cy="1512168"/>
          </a:xfrm>
        </p:spPr>
        <p:txBody>
          <a:bodyPr>
            <a:normAutofit fontScale="325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6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Презентацию подготовила</a:t>
            </a:r>
          </a:p>
          <a:p>
            <a:pPr algn="ctr"/>
            <a:r>
              <a:rPr lang="ru-RU" sz="6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Воспитатель</a:t>
            </a:r>
          </a:p>
          <a:p>
            <a:pPr algn="ctr"/>
            <a:r>
              <a:rPr lang="ru-RU" sz="6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Стародубцева Г.П.</a:t>
            </a:r>
            <a:endParaRPr lang="ru-RU" sz="68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1124744"/>
            <a:ext cx="5904656" cy="25202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Путешествие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в Страну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Геометрию</a:t>
            </a:r>
            <a:endParaRPr lang="ru-RU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0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814" y="418013"/>
            <a:ext cx="7104514" cy="10260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Геометрическая фигура 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 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2227500"/>
            <a:ext cx="6624737" cy="3937804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sz="2800" dirty="0"/>
              <a:t>Круглый круг похож на </a:t>
            </a:r>
            <a:r>
              <a:rPr lang="ru-RU" sz="2800" dirty="0" smtClean="0"/>
              <a:t>мячик</a:t>
            </a:r>
          </a:p>
          <a:p>
            <a:pPr marL="68580" indent="0">
              <a:buNone/>
            </a:pPr>
            <a:endParaRPr lang="ru-RU" sz="2800" dirty="0" smtClean="0"/>
          </a:p>
          <a:p>
            <a:pPr marL="68580" indent="0">
              <a:buNone/>
            </a:pPr>
            <a:r>
              <a:rPr lang="ru-RU" sz="2800" dirty="0" smtClean="0"/>
              <a:t>Он </a:t>
            </a:r>
            <a:r>
              <a:rPr lang="ru-RU" sz="2800" dirty="0"/>
              <a:t>по небу </a:t>
            </a:r>
            <a:r>
              <a:rPr lang="ru-RU" sz="2800" dirty="0" smtClean="0"/>
              <a:t>солнцем  </a:t>
            </a:r>
            <a:r>
              <a:rPr lang="ru-RU" sz="2800" dirty="0" smtClean="0"/>
              <a:t>скачет</a:t>
            </a:r>
            <a:endParaRPr lang="ru-RU" sz="2800" dirty="0" smtClean="0"/>
          </a:p>
          <a:p>
            <a:pPr marL="68580" indent="0">
              <a:buNone/>
            </a:pPr>
            <a:endParaRPr lang="ru-RU" sz="2800" dirty="0"/>
          </a:p>
          <a:p>
            <a:pPr marL="68580" indent="0">
              <a:buNone/>
            </a:pPr>
            <a:r>
              <a:rPr lang="ru-RU" sz="2800" dirty="0"/>
              <a:t>Круглый словно диск </a:t>
            </a:r>
            <a:r>
              <a:rPr lang="ru-RU" sz="2800" dirty="0" smtClean="0"/>
              <a:t>луны</a:t>
            </a:r>
          </a:p>
          <a:p>
            <a:pPr marL="68580" indent="0">
              <a:buNone/>
            </a:pPr>
            <a:endParaRPr lang="ru-RU" sz="2800" dirty="0" smtClean="0"/>
          </a:p>
          <a:p>
            <a:pPr marL="68580" indent="0">
              <a:buNone/>
            </a:pPr>
            <a:r>
              <a:rPr lang="ru-RU" sz="2800" dirty="0"/>
              <a:t>Как </a:t>
            </a:r>
            <a:r>
              <a:rPr lang="ru-RU" sz="2800" dirty="0" err="1"/>
              <a:t>бабулины</a:t>
            </a:r>
            <a:r>
              <a:rPr lang="ru-RU" sz="2800" dirty="0"/>
              <a:t> блины</a:t>
            </a:r>
          </a:p>
          <a:p>
            <a:pPr marL="6858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162" y="1452952"/>
            <a:ext cx="1231103" cy="12311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80" y="2592106"/>
            <a:ext cx="1222631" cy="12005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23" y="3783247"/>
            <a:ext cx="1727873" cy="129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065195"/>
            <a:ext cx="1427823" cy="1079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5073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3828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entury Gothic" pitchFamily="34" charset="0"/>
                <a:cs typeface="Times New Roman" panose="02020603050405020304" pitchFamily="18" charset="0"/>
              </a:rPr>
              <a:t>Как тарелка,</a:t>
            </a:r>
            <a:endParaRPr lang="ru-RU" sz="2800" b="1" dirty="0">
              <a:solidFill>
                <a:srgbClr val="7030A0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116" y="317026"/>
            <a:ext cx="151216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45284" y="70750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entury Gothic" pitchFamily="34" charset="0"/>
                <a:cs typeface="Times New Roman" panose="02020603050405020304" pitchFamily="18" charset="0"/>
              </a:rPr>
              <a:t>Как венок,</a:t>
            </a:r>
            <a:endParaRPr lang="ru-RU" sz="2800" b="1" dirty="0">
              <a:solidFill>
                <a:srgbClr val="7030A0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60887"/>
            <a:ext cx="2009800" cy="1424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1" y="242088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entury Gothic" pitchFamily="34" charset="0"/>
                <a:cs typeface="Times New Roman" panose="02020603050405020304" pitchFamily="18" charset="0"/>
              </a:rPr>
              <a:t>Как весёлый колобок,</a:t>
            </a:r>
            <a:endParaRPr lang="ru-RU" sz="2800" b="1" dirty="0">
              <a:solidFill>
                <a:srgbClr val="7030A0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85333"/>
            <a:ext cx="2111897" cy="17423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1420" y="399651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entury Gothic" pitchFamily="34" charset="0"/>
                <a:cs typeface="Times New Roman" panose="02020603050405020304" pitchFamily="18" charset="0"/>
              </a:rPr>
              <a:t>Как колёса,</a:t>
            </a:r>
            <a:endParaRPr lang="ru-RU" sz="2800" b="1" dirty="0">
              <a:solidFill>
                <a:srgbClr val="7030A0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5284" y="3861049"/>
            <a:ext cx="2646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entury Gothic" pitchFamily="34" charset="0"/>
                <a:cs typeface="Times New Roman" panose="02020603050405020304" pitchFamily="18" charset="0"/>
              </a:rPr>
              <a:t>Как колечки,</a:t>
            </a:r>
            <a:endParaRPr lang="ru-RU" sz="2800" b="1" dirty="0">
              <a:solidFill>
                <a:srgbClr val="7030A0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955" y="3371197"/>
            <a:ext cx="1564476" cy="15644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47" y="3603508"/>
            <a:ext cx="1745637" cy="13092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1" y="5301208"/>
            <a:ext cx="4464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entury Gothic" pitchFamily="34" charset="0"/>
                <a:cs typeface="Times New Roman" panose="02020603050405020304" pitchFamily="18" charset="0"/>
              </a:rPr>
              <a:t>Как пирог из тёплой печки!</a:t>
            </a:r>
            <a:endParaRPr lang="ru-RU" sz="2800" b="1" dirty="0">
              <a:solidFill>
                <a:srgbClr val="7030A0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4653136"/>
            <a:ext cx="2513856" cy="188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88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94" y="892968"/>
            <a:ext cx="3128342" cy="5056311"/>
          </a:xfrm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539552" y="1916833"/>
            <a:ext cx="1224136" cy="1188132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Равнобедренный треугольник 3"/>
          <p:cNvSpPr>
            <a:spLocks noChangeArrowheads="1"/>
          </p:cNvSpPr>
          <p:nvPr/>
        </p:nvSpPr>
        <p:spPr bwMode="auto">
          <a:xfrm>
            <a:off x="7092280" y="1916833"/>
            <a:ext cx="1296143" cy="1188132"/>
          </a:xfrm>
          <a:prstGeom prst="triangle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 bwMode="auto">
          <a:xfrm>
            <a:off x="7143226" y="3682086"/>
            <a:ext cx="1255308" cy="129826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402544" y="3789040"/>
            <a:ext cx="1649176" cy="10801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192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Строим мост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94539"/>
            <a:ext cx="3168352" cy="4917585"/>
          </a:xfrm>
        </p:spPr>
      </p:pic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377242" y="2383102"/>
            <a:ext cx="2714625" cy="136815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4256468" y="4487264"/>
            <a:ext cx="1786184" cy="97625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7468796" y="5636061"/>
            <a:ext cx="1213867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6042652" y="5020707"/>
            <a:ext cx="1426144" cy="88561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2069333" y="3751254"/>
            <a:ext cx="2201719" cy="122413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137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024744" cy="72008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Город квадратов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76" y="1700808"/>
            <a:ext cx="3851879" cy="3767138"/>
          </a:xfrm>
        </p:spPr>
      </p:pic>
    </p:spTree>
    <p:extLst>
      <p:ext uri="{BB962C8B-B14F-4D97-AF65-F5344CB8AC3E}">
        <p14:creationId xmlns:p14="http://schemas.microsoft.com/office/powerpoint/2010/main" val="2480353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741" y="188640"/>
            <a:ext cx="7024744" cy="529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sz="3600" b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3600" b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Геометрическая </a:t>
            </a:r>
            <a:r>
              <a:rPr lang="ru-RU" sz="3600" b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фигура </a:t>
            </a:r>
            <a:r>
              <a:rPr lang="ru-RU" b="1" dirty="0" smtClean="0">
                <a:solidFill>
                  <a:srgbClr val="FF0000"/>
                </a:solidFill>
              </a:rPr>
              <a:t>– </a:t>
            </a:r>
            <a:r>
              <a:rPr lang="ru-RU" b="1" dirty="0" smtClean="0">
                <a:solidFill>
                  <a:srgbClr val="7030A0"/>
                </a:solidFill>
              </a:rPr>
              <a:t>квадрат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99592" y="1149816"/>
            <a:ext cx="6921217" cy="5591552"/>
          </a:xfrm>
        </p:spPr>
        <p:txBody>
          <a:bodyPr>
            <a:normAutofit fontScale="25000" lnSpcReduction="20000"/>
          </a:bodyPr>
          <a:lstStyle/>
          <a:p>
            <a:pPr marL="6858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стоит квадрат,</a:t>
            </a:r>
          </a:p>
          <a:p>
            <a:pPr marL="68580" indent="0">
              <a:buNone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гостям обычно рад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ctr">
              <a:buNone/>
            </a:pPr>
            <a:endParaRPr lang="ru-RU" sz="9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квадратное печенье</a:t>
            </a:r>
          </a:p>
          <a:p>
            <a:pPr marL="68580" indent="0">
              <a:buNone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Положил для угощенья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>
              <a:buNone/>
            </a:pP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– квадратная 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корзина</a:t>
            </a:r>
          </a:p>
          <a:p>
            <a:pPr marL="68580" indent="0">
              <a:buNone/>
            </a:pP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квадратная </a:t>
            </a: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</a:t>
            </a:r>
          </a:p>
          <a:p>
            <a:pPr marL="68580" indent="0">
              <a:buNone/>
            </a:pPr>
            <a:endParaRPr lang="ru-RU" sz="9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стороны</a:t>
            </a:r>
          </a:p>
          <a:p>
            <a:pPr marL="68580" indent="0">
              <a:buNone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квадратика равны.</a:t>
            </a:r>
          </a:p>
          <a:p>
            <a:pPr marL="6858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7" t="16347" r="19801" b="14178"/>
          <a:stretch/>
        </p:blipFill>
        <p:spPr>
          <a:xfrm>
            <a:off x="5292080" y="1204364"/>
            <a:ext cx="1584176" cy="1224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t="15395" r="12506" b="17894"/>
          <a:stretch/>
        </p:blipFill>
        <p:spPr>
          <a:xfrm>
            <a:off x="5277072" y="2589066"/>
            <a:ext cx="1512168" cy="936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279" y="3437463"/>
            <a:ext cx="1689824" cy="135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2" r="12505"/>
          <a:stretch/>
        </p:blipFill>
        <p:spPr>
          <a:xfrm>
            <a:off x="4638635" y="4542213"/>
            <a:ext cx="1368152" cy="1354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965736" y="5548651"/>
            <a:ext cx="1223590" cy="1164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220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335331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85332"/>
            <a:ext cx="5507866" cy="6135960"/>
          </a:xfrm>
        </p:spPr>
      </p:pic>
    </p:spTree>
    <p:extLst>
      <p:ext uri="{BB962C8B-B14F-4D97-AF65-F5344CB8AC3E}">
        <p14:creationId xmlns:p14="http://schemas.microsoft.com/office/powerpoint/2010/main" val="993700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5584584" cy="529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Город треугольников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14073"/>
            <a:ext cx="7089055" cy="5631904"/>
          </a:xfrm>
        </p:spPr>
      </p:pic>
    </p:spTree>
    <p:extLst>
      <p:ext uri="{BB962C8B-B14F-4D97-AF65-F5344CB8AC3E}">
        <p14:creationId xmlns:p14="http://schemas.microsoft.com/office/powerpoint/2010/main" val="2462755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551" y="116632"/>
            <a:ext cx="7480152" cy="6043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u="sng" dirty="0" smtClean="0">
                <a:latin typeface="Monotype Corsiva" panose="03010101010201010101" pitchFamily="66" charset="0"/>
              </a:rPr>
              <a:t/>
            </a:r>
            <a:br>
              <a:rPr lang="ru-RU" sz="3200" b="1" u="sng" dirty="0" smtClean="0">
                <a:latin typeface="Monotype Corsiva" panose="03010101010201010101" pitchFamily="66" charset="0"/>
              </a:rPr>
            </a:br>
            <a:r>
              <a:rPr lang="ru-RU" sz="3200" b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Геометрическая </a:t>
            </a:r>
            <a:r>
              <a:rPr lang="ru-RU" sz="3200" b="1" u="sng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фигура  </a:t>
            </a:r>
            <a:r>
              <a:rPr lang="ru-RU" b="1" dirty="0" smtClean="0">
                <a:solidFill>
                  <a:srgbClr val="FF0000"/>
                </a:solidFill>
              </a:rPr>
              <a:t>– </a:t>
            </a:r>
            <a:r>
              <a:rPr lang="ru-RU" sz="3200" b="1" dirty="0" smtClean="0">
                <a:solidFill>
                  <a:srgbClr val="7030A0"/>
                </a:solidFill>
              </a:rPr>
              <a:t>треугольник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19200" y="1188483"/>
            <a:ext cx="7151135" cy="6128949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endParaRPr lang="ru-RU" b="1" dirty="0" smtClean="0"/>
          </a:p>
          <a:p>
            <a:pPr marL="68580" indent="0">
              <a:buNone/>
            </a:pPr>
            <a:endParaRPr lang="ru-RU" b="1" dirty="0"/>
          </a:p>
          <a:p>
            <a:pPr marL="68580" indent="0">
              <a:buNone/>
            </a:pPr>
            <a:r>
              <a:rPr lang="ru-RU" b="1" dirty="0" smtClean="0"/>
              <a:t>Треугольник</a:t>
            </a:r>
            <a:r>
              <a:rPr lang="ru-RU" b="1" dirty="0"/>
              <a:t> - три угла,</a:t>
            </a:r>
            <a:br>
              <a:rPr lang="ru-RU" b="1" dirty="0"/>
            </a:br>
            <a:r>
              <a:rPr lang="ru-RU" b="1" dirty="0"/>
              <a:t>Посмотрите детвора:</a:t>
            </a:r>
            <a:br>
              <a:rPr lang="ru-RU" b="1" dirty="0"/>
            </a:br>
            <a:r>
              <a:rPr lang="ru-RU" b="1" dirty="0"/>
              <a:t>Три вершины очень острых -</a:t>
            </a:r>
            <a:br>
              <a:rPr lang="ru-RU" b="1" dirty="0"/>
            </a:br>
            <a:r>
              <a:rPr lang="ru-RU" b="1" dirty="0"/>
              <a:t>Треугольник – «</a:t>
            </a:r>
            <a:r>
              <a:rPr lang="ru-RU" b="1" dirty="0" smtClean="0"/>
              <a:t>остроносый»</a:t>
            </a:r>
          </a:p>
          <a:p>
            <a:pPr marL="68580" indent="0">
              <a:buNone/>
            </a:pPr>
            <a:endParaRPr lang="ru-RU" b="1" dirty="0">
              <a:latin typeface="Century Gothic" pitchFamily="34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b="1" dirty="0" smtClean="0">
                <a:latin typeface="Century Gothic" pitchFamily="34" charset="0"/>
                <a:cs typeface="Times New Roman" panose="02020603050405020304" pitchFamily="18" charset="0"/>
              </a:rPr>
              <a:t>                                 Он </a:t>
            </a:r>
            <a:r>
              <a:rPr lang="ru-RU" b="1" dirty="0" smtClean="0">
                <a:latin typeface="Century Gothic" pitchFamily="34" charset="0"/>
                <a:cs typeface="Times New Roman" panose="02020603050405020304" pitchFamily="18" charset="0"/>
              </a:rPr>
              <a:t>похож </a:t>
            </a:r>
            <a:r>
              <a:rPr lang="ru-RU" b="1" dirty="0">
                <a:latin typeface="Century Gothic" pitchFamily="34" charset="0"/>
                <a:cs typeface="Times New Roman" panose="02020603050405020304" pitchFamily="18" charset="0"/>
              </a:rPr>
              <a:t>на крышу дома</a:t>
            </a:r>
          </a:p>
          <a:p>
            <a:pPr marL="68580" indent="0">
              <a:buNone/>
            </a:pPr>
            <a:endParaRPr lang="ru-RU" b="1" dirty="0" smtClean="0"/>
          </a:p>
          <a:p>
            <a:pPr marL="68580" indent="0">
              <a:buNone/>
            </a:pPr>
            <a:endParaRPr lang="ru-RU" b="1" dirty="0" smtClean="0"/>
          </a:p>
          <a:p>
            <a:pPr marL="68580" indent="0">
              <a:buNone/>
            </a:pPr>
            <a:r>
              <a:rPr lang="ru-RU" b="1" dirty="0">
                <a:cs typeface="Times New Roman" panose="02020603050405020304" pitchFamily="18" charset="0"/>
              </a:rPr>
              <a:t>И на шапочку у гнома</a:t>
            </a:r>
            <a:r>
              <a:rPr lang="ru-RU" b="1" dirty="0" smtClean="0"/>
              <a:t>.</a:t>
            </a:r>
          </a:p>
          <a:p>
            <a:pPr marL="68580" indent="0">
              <a:buNone/>
            </a:pPr>
            <a:endParaRPr lang="ru-RU" b="1" dirty="0" smtClean="0"/>
          </a:p>
          <a:p>
            <a:pPr marL="68580" indent="0">
              <a:buNone/>
            </a:pPr>
            <a:r>
              <a:rPr lang="ru-RU" b="1" dirty="0" smtClean="0">
                <a:cs typeface="Times New Roman" panose="02020603050405020304" pitchFamily="18" charset="0"/>
              </a:rPr>
              <a:t>                              И </a:t>
            </a:r>
            <a:r>
              <a:rPr lang="ru-RU" b="1" dirty="0">
                <a:cs typeface="Times New Roman" panose="02020603050405020304" pitchFamily="18" charset="0"/>
              </a:rPr>
              <a:t>на острый кончик </a:t>
            </a:r>
            <a:r>
              <a:rPr lang="ru-RU" b="1" dirty="0" smtClean="0">
                <a:cs typeface="Times New Roman" panose="02020603050405020304" pitchFamily="18" charset="0"/>
              </a:rPr>
              <a:t>стрелки</a:t>
            </a:r>
          </a:p>
          <a:p>
            <a:pPr marL="68580" indent="0">
              <a:buNone/>
            </a:pPr>
            <a:endParaRPr lang="ru-RU" b="1" dirty="0" smtClean="0">
              <a:latin typeface="Century Gothic" pitchFamily="34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b="1" dirty="0" smtClean="0">
                <a:latin typeface="Century Gothic" pitchFamily="34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Century Gothic" pitchFamily="34" charset="0"/>
                <a:cs typeface="Times New Roman" panose="02020603050405020304" pitchFamily="18" charset="0"/>
              </a:rPr>
              <a:t>на ушки рыжей белки</a:t>
            </a:r>
            <a:r>
              <a:rPr lang="ru-RU" b="1" dirty="0" smtClean="0">
                <a:latin typeface="Century Gothic" pitchFamily="34" charset="0"/>
                <a:cs typeface="Times New Roman" panose="02020603050405020304" pitchFamily="18" charset="0"/>
              </a:rPr>
              <a:t>.</a:t>
            </a:r>
          </a:p>
          <a:p>
            <a:pPr marL="68580" indent="0">
              <a:buNone/>
            </a:pPr>
            <a:endParaRPr lang="ru-RU" b="1" dirty="0" smtClean="0">
              <a:latin typeface="Century Gothic" pitchFamily="34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b="1" dirty="0">
              <a:latin typeface="Century Gothic" pitchFamily="34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b="1" dirty="0" smtClean="0">
              <a:latin typeface="Century Gothic" pitchFamily="34" charset="0"/>
              <a:cs typeface="Times New Roman" panose="02020603050405020304" pitchFamily="18" charset="0"/>
            </a:endParaRPr>
          </a:p>
          <a:p>
            <a:pPr marL="68580" indent="0" algn="ctr">
              <a:buNone/>
            </a:pPr>
            <a:r>
              <a:rPr lang="ru-RU" b="1" dirty="0" smtClean="0">
                <a:latin typeface="Century Gothic" pitchFamily="34" charset="0"/>
                <a:cs typeface="Times New Roman" panose="02020603050405020304" pitchFamily="18" charset="0"/>
              </a:rPr>
              <a:t>Угловатый очень </a:t>
            </a:r>
            <a:r>
              <a:rPr lang="ru-RU" b="1" dirty="0">
                <a:latin typeface="Century Gothic" pitchFamily="34" charset="0"/>
                <a:cs typeface="Times New Roman" panose="02020603050405020304" pitchFamily="18" charset="0"/>
              </a:rPr>
              <a:t>с </a:t>
            </a:r>
            <a:r>
              <a:rPr lang="ru-RU" b="1" dirty="0" smtClean="0">
                <a:latin typeface="Century Gothic" pitchFamily="34" charset="0"/>
                <a:cs typeface="Times New Roman" panose="02020603050405020304" pitchFamily="18" charset="0"/>
              </a:rPr>
              <a:t>виду</a:t>
            </a:r>
          </a:p>
          <a:p>
            <a:pPr marL="68580" indent="0" algn="ctr">
              <a:buNone/>
            </a:pPr>
            <a:r>
              <a:rPr lang="ru-RU" b="1" dirty="0" smtClean="0">
                <a:latin typeface="Century Gothic" pitchFamily="34" charset="0"/>
                <a:cs typeface="Times New Roman" panose="02020603050405020304" pitchFamily="18" charset="0"/>
              </a:rPr>
              <a:t>Он </a:t>
            </a:r>
            <a:r>
              <a:rPr lang="ru-RU" b="1" dirty="0">
                <a:latin typeface="Century Gothic" pitchFamily="34" charset="0"/>
                <a:cs typeface="Times New Roman" panose="02020603050405020304" pitchFamily="18" charset="0"/>
              </a:rPr>
              <a:t>похож на пирамиду!</a:t>
            </a:r>
          </a:p>
          <a:p>
            <a:pPr marL="68580" indent="0">
              <a:buNone/>
            </a:pPr>
            <a:endParaRPr lang="ru-RU" dirty="0">
              <a:latin typeface="Century Gothic" pitchFamily="34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426881" y="1044798"/>
            <a:ext cx="1422374" cy="1393304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6" t="6659" r="15933" b="3836"/>
          <a:stretch/>
        </p:blipFill>
        <p:spPr>
          <a:xfrm>
            <a:off x="3530670" y="2818828"/>
            <a:ext cx="864097" cy="12241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74" y="2138407"/>
            <a:ext cx="1582108" cy="10690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466" y="3524488"/>
            <a:ext cx="1534511" cy="1195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081" y="4276694"/>
            <a:ext cx="1577600" cy="157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31" y="5036681"/>
            <a:ext cx="1012580" cy="178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71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3888432" cy="457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Башни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97132"/>
            <a:ext cx="6912768" cy="5052147"/>
          </a:xfrm>
        </p:spPr>
      </p:pic>
    </p:spTree>
    <p:extLst>
      <p:ext uri="{BB962C8B-B14F-4D97-AF65-F5344CB8AC3E}">
        <p14:creationId xmlns:p14="http://schemas.microsoft.com/office/powerpoint/2010/main" val="3323280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73434"/>
            <a:ext cx="8287072" cy="5879901"/>
          </a:xfrm>
        </p:spPr>
      </p:pic>
      <p:pic>
        <p:nvPicPr>
          <p:cNvPr id="5" name="ZHeleznova_-_Avtobus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9632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66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024744" cy="457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Веревочные задания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7920880" cy="2736304"/>
          </a:xfrm>
        </p:spPr>
      </p:pic>
    </p:spTree>
    <p:extLst>
      <p:ext uri="{BB962C8B-B14F-4D97-AF65-F5344CB8AC3E}">
        <p14:creationId xmlns:p14="http://schemas.microsoft.com/office/powerpoint/2010/main" val="26007789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3707606"/>
            <a:ext cx="2171700" cy="74295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5"/>
            <a:ext cx="6696744" cy="4896545"/>
          </a:xfrm>
        </p:spPr>
      </p:pic>
      <p:pic>
        <p:nvPicPr>
          <p:cNvPr id="10" name="ZHeleznovy_-_Parovoz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74617" y="52389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05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7417792" cy="5117653"/>
          </a:xfrm>
        </p:spPr>
      </p:pic>
    </p:spTree>
    <p:extLst>
      <p:ext uri="{BB962C8B-B14F-4D97-AF65-F5344CB8AC3E}">
        <p14:creationId xmlns:p14="http://schemas.microsoft.com/office/powerpoint/2010/main" val="3578355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33400"/>
            <a:ext cx="7632847" cy="5703912"/>
          </a:xfrm>
        </p:spPr>
      </p:pic>
    </p:spTree>
    <p:extLst>
      <p:ext uri="{BB962C8B-B14F-4D97-AF65-F5344CB8AC3E}">
        <p14:creationId xmlns:p14="http://schemas.microsoft.com/office/powerpoint/2010/main" val="919060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280919" cy="5783362"/>
          </a:xfrm>
        </p:spPr>
      </p:pic>
      <p:sp>
        <p:nvSpPr>
          <p:cNvPr id="5" name="Равнобедренный треугольник 4"/>
          <p:cNvSpPr/>
          <p:nvPr/>
        </p:nvSpPr>
        <p:spPr>
          <a:xfrm>
            <a:off x="4427984" y="1700808"/>
            <a:ext cx="720080" cy="72008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827584" y="1196752"/>
            <a:ext cx="1152128" cy="144016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5924" y="3496539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948264" y="1340768"/>
            <a:ext cx="1512168" cy="1656184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236296" y="3861048"/>
            <a:ext cx="720080" cy="72008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4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88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424 0.02151 L -0.00538 -0.20328 C -0.00122 -0.2537 -0.01667 -0.29533 -0.04167 -0.32424 C -0.07101 -0.358 -0.10451 -0.36841 -0.13976 -0.3587 L -0.30226 -0.3136 " pathEditMode="relative" rAng="2457110" ptsTypes="FffFF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11" y="-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19" y="620688"/>
            <a:ext cx="7521103" cy="5991944"/>
          </a:xfrm>
        </p:spPr>
      </p:pic>
      <p:sp>
        <p:nvSpPr>
          <p:cNvPr id="5" name="Равнобедренный треугольник 4"/>
          <p:cNvSpPr/>
          <p:nvPr/>
        </p:nvSpPr>
        <p:spPr>
          <a:xfrm>
            <a:off x="4427984" y="1700808"/>
            <a:ext cx="720080" cy="72008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827584" y="1196752"/>
            <a:ext cx="1152128" cy="144016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236296" y="3861048"/>
            <a:ext cx="720080" cy="72008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4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128284" y="1556792"/>
            <a:ext cx="792088" cy="122413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30824" y="3496539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5924" y="3496539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52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01 L 0.1 -0.04094 C 0.12101 -0.04949 0.15226 -0.05389 0.18507 -0.05389 C 0.2224 -0.05389 0.25209 -0.04949 0.2731 -0.04094 L 0.37327 -0.00301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63" y="-25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920880" cy="5919936"/>
          </a:xfrm>
        </p:spPr>
      </p:pic>
      <p:sp>
        <p:nvSpPr>
          <p:cNvPr id="5" name="Равнобедренный треугольник 4"/>
          <p:cNvSpPr/>
          <p:nvPr/>
        </p:nvSpPr>
        <p:spPr>
          <a:xfrm>
            <a:off x="4427984" y="1700808"/>
            <a:ext cx="720080" cy="72008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827584" y="1196752"/>
            <a:ext cx="1152128" cy="144016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236296" y="3861048"/>
            <a:ext cx="720080" cy="72008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4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30824" y="3496539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5924" y="3496539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250634" y="4797152"/>
            <a:ext cx="792088" cy="122413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128284" y="1556792"/>
            <a:ext cx="792088" cy="122413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81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 0.01711 L -0.10989 0.09158 C -0.13802 0.10569 -0.16909 0.1383 -0.19687 0.17808 C -0.22968 0.22202 -0.25225 0.26295 -0.26024 0.30319 L -0.31146 0.47179 " pathEditMode="relative" rAng="8024097" ptsTypes="FffFF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19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272808" cy="5472608"/>
          </a:xfrm>
        </p:spPr>
      </p:pic>
    </p:spTree>
    <p:extLst>
      <p:ext uri="{BB962C8B-B14F-4D97-AF65-F5344CB8AC3E}">
        <p14:creationId xmlns:p14="http://schemas.microsoft.com/office/powerpoint/2010/main" val="904612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Город кругов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11" y="1869467"/>
            <a:ext cx="3767138" cy="3767138"/>
          </a:xfrm>
        </p:spPr>
      </p:pic>
      <p:sp>
        <p:nvSpPr>
          <p:cNvPr id="6" name="Улыбающееся лицо 5"/>
          <p:cNvSpPr/>
          <p:nvPr/>
        </p:nvSpPr>
        <p:spPr>
          <a:xfrm>
            <a:off x="3419872" y="2780928"/>
            <a:ext cx="1944216" cy="194421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800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249</TotalTime>
  <Words>110</Words>
  <Application>Microsoft Office PowerPoint</Application>
  <PresentationFormat>Экран (4:3)</PresentationFormat>
  <Paragraphs>87</Paragraphs>
  <Slides>21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Century Gothic</vt:lpstr>
      <vt:lpstr>Comic Sans MS</vt:lpstr>
      <vt:lpstr>Monotype Corsiva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Город кругов</vt:lpstr>
      <vt:lpstr>Геометрическая фигура  – круг </vt:lpstr>
      <vt:lpstr>Презентация PowerPoint</vt:lpstr>
      <vt:lpstr>Презентация PowerPoint</vt:lpstr>
      <vt:lpstr>Строим мост</vt:lpstr>
      <vt:lpstr>Город квадратов</vt:lpstr>
      <vt:lpstr> Геометрическая фигура – квадрат </vt:lpstr>
      <vt:lpstr>Презентация PowerPoint</vt:lpstr>
      <vt:lpstr>Город треугольников</vt:lpstr>
      <vt:lpstr> Геометрическая фигура  – треугольник </vt:lpstr>
      <vt:lpstr>Башни</vt:lpstr>
      <vt:lpstr>Веревочные задания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геометрию</dc:title>
  <dc:creator>Ирина</dc:creator>
  <cp:lastModifiedBy>admin</cp:lastModifiedBy>
  <cp:revision>41</cp:revision>
  <dcterms:created xsi:type="dcterms:W3CDTF">2017-04-17T16:53:39Z</dcterms:created>
  <dcterms:modified xsi:type="dcterms:W3CDTF">2019-11-24T08:51:10Z</dcterms:modified>
</cp:coreProperties>
</file>